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0" r:id="rId2"/>
    <p:sldId id="348" r:id="rId3"/>
    <p:sldId id="346" r:id="rId4"/>
    <p:sldId id="327" r:id="rId5"/>
    <p:sldId id="347" r:id="rId6"/>
    <p:sldId id="258" r:id="rId7"/>
    <p:sldId id="336" r:id="rId8"/>
    <p:sldId id="332" r:id="rId9"/>
    <p:sldId id="337" r:id="rId10"/>
    <p:sldId id="339" r:id="rId11"/>
    <p:sldId id="331" r:id="rId12"/>
    <p:sldId id="344" r:id="rId13"/>
    <p:sldId id="345" r:id="rId14"/>
    <p:sldId id="265" r:id="rId15"/>
    <p:sldId id="25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00"/>
    <a:srgbClr val="FF3300"/>
    <a:srgbClr val="0066FF"/>
    <a:srgbClr val="66FF33"/>
    <a:srgbClr val="FFFF00"/>
    <a:srgbClr val="FF9933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8967" autoAdjust="0"/>
    <p:restoredTop sz="94699" autoAdjust="0"/>
  </p:normalViewPr>
  <p:slideViewPr>
    <p:cSldViewPr>
      <p:cViewPr varScale="1">
        <p:scale>
          <a:sx n="69" d="100"/>
          <a:sy n="69" d="100"/>
        </p:scale>
        <p:origin x="-11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112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BB588A0-1202-4861-AD4C-ABCF27462C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E0C1E87-A1C1-4600-A70C-61C475F00B1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CF390F-35A9-406B-86C9-CD324D637473}" type="slidenum">
              <a:rPr lang="ar-SA" smtClean="0"/>
              <a:pPr/>
              <a:t>1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25E8A1-1905-48D9-82B5-5A70919092D8}" type="slidenum">
              <a:rPr lang="ar-SA" smtClean="0"/>
              <a:pPr/>
              <a:t>6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98AA2F-263F-4BF0-A80C-F93E99DD7801}" type="slidenum">
              <a:rPr lang="ar-SA" smtClean="0"/>
              <a:pPr/>
              <a:t>14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3CC102-2618-4BEE-9A93-D25B400B3BFF}" type="slidenum">
              <a:rPr lang="ar-SA" smtClean="0"/>
              <a:pPr/>
              <a:t>15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4" descr="fractal1_ti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0"/>
            <a:ext cx="8534400" cy="1879600"/>
          </a:xfrm>
          <a:effectLst>
            <a:outerShdw dist="25400" algn="ctr" rotWithShape="0">
              <a:srgbClr val="865236"/>
            </a:outerShdw>
          </a:effectLst>
        </p:spPr>
        <p:txBody>
          <a:bodyPr anchor="b"/>
          <a:lstStyle>
            <a:lvl1pPr>
              <a:lnSpc>
                <a:spcPct val="95000"/>
              </a:lnSpc>
              <a:defRPr sz="6600">
                <a:latin typeface="Viner Hand ITC" pitchFamily="66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533900"/>
            <a:ext cx="5861050" cy="1257300"/>
          </a:xfrm>
          <a:effectLst>
            <a:outerShdw dist="25400" algn="ctr" rotWithShape="0">
              <a:srgbClr val="865236"/>
            </a:outerShdw>
          </a:effectLst>
        </p:spPr>
        <p:txBody>
          <a:bodyPr/>
          <a:lstStyle>
            <a:lvl1pPr marL="0" indent="0" algn="ctr">
              <a:buFontTx/>
              <a:buNone/>
              <a:defRPr>
                <a:latin typeface="Viner Hand ITC" pitchFamily="66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ffectLst>
            <a:outerShdw dist="25400" algn="ctr" rotWithShape="0">
              <a:srgbClr val="865236"/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C2F3F-10A5-4746-9BAF-AF5582C9EF05}" type="datetime1">
              <a:rPr lang="en-US" smtClean="0"/>
              <a:t>10/2/2017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ffectLst>
            <a:outerShdw dist="25400" algn="ctr" rotWithShape="0">
              <a:srgbClr val="865236"/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ffectLst>
            <a:outerShdw dist="25400" algn="ctr" rotWithShape="0">
              <a:srgbClr val="865236"/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13D4D-1FC4-4096-BF5E-5D8BE75E869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3B4E3-AE9B-46AC-9989-E26F25CF34B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20985-32CE-4A23-B669-2510D9182B8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64008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64008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3E7F6-62BB-4C82-97F2-B969C2AD64CE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AF092-B45E-447C-9080-F78BE32A806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4191000" cy="53340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91000" cy="53340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63D94-95B2-4A51-8048-CC16A3D65F73}" type="datetime1">
              <a:rPr lang="en-US" smtClean="0"/>
              <a:t>10/2/2017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09E6-7991-49CC-B3DC-2905E8805E4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عنوان، ونص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4191000" cy="53340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191000" cy="2590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191000" cy="2590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F1C9-AC3E-4EC6-90DF-3CFDFF61CB83}" type="datetime1">
              <a:rPr lang="en-US" smtClean="0"/>
              <a:t>10/2/2017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C73B2-3779-4079-A56C-8A1905417FA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95EE3-A089-4F71-BF1E-E9D40CCE0AB4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A82AF-FAC9-4F35-B664-DD9AE69D5A8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1EA60-1F7C-4C89-944D-2F0026FCD38B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FAC51-B204-4C46-9146-A80DFED7CEF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91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DA45E-50AF-442E-A025-16B86BD9776F}" type="datetime1">
              <a:rPr lang="en-US" smtClean="0"/>
              <a:t>10/2/2017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AEF18-E402-40CD-AA61-5088D33D5D9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06DC3-AE27-4506-B99B-8FFD8F55FE4D}" type="datetime1">
              <a:rPr lang="en-US" smtClean="0"/>
              <a:t>10/2/2017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C9B31-6F98-49B8-8DE0-5CD943764B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6712A-5768-4831-AD68-8C0269115EA8}" type="datetime1">
              <a:rPr lang="en-US" smtClean="0"/>
              <a:t>10/2/2017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51DB4-A490-4329-B1A5-2293528F9FB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4025C-9508-40E5-8148-B472A6162B1F}" type="datetime1">
              <a:rPr lang="en-US" smtClean="0"/>
              <a:t>10/2/2017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8BCF4-EAF1-4A7B-B71A-464AD59BA8D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AF0A9-874A-457A-8877-42705311226E}" type="datetime1">
              <a:rPr lang="en-US" smtClean="0"/>
              <a:t>10/2/2017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6E5D5-3B21-4EC6-A270-D17396A36CE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C7D02-F9DD-4252-B1F0-6987447D6FE9}" type="datetime1">
              <a:rPr lang="en-US" smtClean="0"/>
              <a:t>10/2/2017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569F9-D2AE-44B9-BC0E-26CC558FE96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865236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86523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86523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6C784CA-8B75-463B-8D3E-7DFCC430CC21}" type="datetime1">
              <a:rPr lang="en-US" smtClean="0"/>
              <a:t>10/2/2017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86523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86523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25600D3-D019-44CD-B7E0-6FC513F3DCB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4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>
            <a:prstShdw prst="shdw17">
              <a:srgbClr val="865236"/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ar-IQ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Copperplate Gothic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Copperplate Gothic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Copperplate Gothic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Copperplate Gothic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Copperplate Gothic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Copperplate Gothic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Copperplate Gothic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Copperplate Gothic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iq/url?sa=i&amp;rct=j&amp;q=&amp;esrc=s&amp;source=images&amp;cd=&amp;cad=rja&amp;uact=8&amp;ved=0ahUKEwjB19u2zL7WAhWDZ1AKHeMvCJ0QjRwIBw&amp;url=https://www.slideshare.net/BeaGalang/intro-bacteriology&amp;psig=AFQjCNHyjSyXY8ArPhO_ojUWDYTs1Wn-hQ&amp;ust=1506369104644011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iq/url?sa=i&amp;rct=j&amp;q=&amp;esrc=s&amp;source=images&amp;cd=&amp;cad=rja&amp;uact=8&amp;ved=0ahUKEwjA7LLSyr7WAhWC1RoKHU0_BtUQjRwIBw&amp;url=http://bio.slu.edu/mayden/systematics/bsc420520lect9.html&amp;psig=AFQjCNHwT_Ea-wfW0AVu4OgHpcyNnCXv8w&amp;ust=1506368628969383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hyperlink" Target="http://www.google.iq/url?sa=i&amp;rct=j&amp;q=&amp;esrc=s&amp;source=images&amp;cd=&amp;cad=rja&amp;uact=8&amp;ved=0ahUKEwjSjIOMy77WAhVMSRoKHaAsD88QjRwIBw&amp;url=http://www.cell.com/trends/genetics/fulltext/S0168-9525(13)00111-X&amp;psig=AFQjCNHbcrBsyIxzfZBIcZjVBfQ0sBl8SQ&amp;ust=1506368753413175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iq/url?sa=i&amp;rct=j&amp;q=&amp;esrc=s&amp;source=images&amp;cd=&amp;cad=rja&amp;uact=8&amp;ved=0ahUKEwj-9fXtzsPWAhXC7RQKHYBDCQkQjRwIBw&amp;url=https://www.quora.com/How-do-prokaryotes-and-eukaryotes-differ&amp;psig=AFQjCNGgREQ-oJTmDE8n_xdo2zC-32t4aQ&amp;ust=150654156746149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1752600"/>
            <a:ext cx="8534400" cy="1879600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dirty="0" smtClean="0">
                <a:solidFill>
                  <a:srgbClr val="FFFF00"/>
                </a:solidFill>
              </a:rPr>
              <a:t>Classification of </a:t>
            </a:r>
            <a:br>
              <a:rPr lang="en-US" sz="8000" dirty="0" smtClean="0">
                <a:solidFill>
                  <a:srgbClr val="FFFF00"/>
                </a:solidFill>
              </a:rPr>
            </a:br>
            <a:r>
              <a:rPr lang="en-US" sz="8000" dirty="0" smtClean="0">
                <a:solidFill>
                  <a:srgbClr val="FFFF00"/>
                </a:solidFill>
              </a:rPr>
              <a:t>bacteria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657600"/>
            <a:ext cx="87630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FF"/>
                </a:solidFill>
              </a:rPr>
              <a:t>Prepared by</a:t>
            </a:r>
          </a:p>
          <a:p>
            <a:pPr eaLnBrk="1" hangingPunct="1">
              <a:defRPr/>
            </a:pPr>
            <a:endParaRPr lang="en-US" dirty="0" smtClean="0">
              <a:solidFill>
                <a:srgbClr val="FF00FF"/>
              </a:solidFill>
            </a:endParaRPr>
          </a:p>
          <a:p>
            <a:pPr eaLnBrk="1" hangingPunct="1">
              <a:defRPr/>
            </a:pPr>
            <a:r>
              <a:rPr lang="en-US" b="1" i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DR. IHSAN  EDAN  ALSAIMARY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dirty="0" smtClean="0">
                <a:solidFill>
                  <a:srgbClr val="3399FF"/>
                </a:solidFill>
              </a:rPr>
              <a:t>(Professor)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3399FF"/>
                </a:solidFill>
              </a:rPr>
              <a:t>(Medical and molecular  </a:t>
            </a:r>
            <a:r>
              <a:rPr lang="en-US" sz="2800" dirty="0" err="1" smtClean="0">
                <a:solidFill>
                  <a:srgbClr val="3399FF"/>
                </a:solidFill>
              </a:rPr>
              <a:t>bacteriol</a:t>
            </a:r>
            <a:r>
              <a:rPr lang="en-US" sz="2800" dirty="0" smtClean="0">
                <a:solidFill>
                  <a:srgbClr val="3399FF"/>
                </a:solidFill>
              </a:rPr>
              <a:t> &amp; </a:t>
            </a:r>
            <a:r>
              <a:rPr lang="en-US" sz="2800" dirty="0" err="1" smtClean="0">
                <a:solidFill>
                  <a:srgbClr val="3399FF"/>
                </a:solidFill>
              </a:rPr>
              <a:t>Immunol</a:t>
            </a:r>
            <a:r>
              <a:rPr lang="en-US" sz="2800" dirty="0" smtClean="0">
                <a:solidFill>
                  <a:srgbClr val="3399FF"/>
                </a:solidFill>
              </a:rPr>
              <a:t>)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13276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62000" y="0"/>
            <a:ext cx="6248400" cy="10064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>
                <a:solidFill>
                  <a:schemeClr val="tx2"/>
                </a:solidFill>
                <a:ea typeface="SimSun" pitchFamily="2" charset="-122"/>
              </a:rPr>
              <a:t> </a:t>
            </a:r>
            <a:r>
              <a:rPr kumimoji="1" lang="en-US" altLang="zh-CN" sz="6000" b="1">
                <a:solidFill>
                  <a:schemeClr val="tx2"/>
                </a:solidFill>
                <a:ea typeface="SimSun" pitchFamily="2" charset="-122"/>
              </a:rPr>
              <a:t>Cyanobacteria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784860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FFFF00"/>
                </a:solidFill>
                <a:ea typeface="SimSun" pitchFamily="2" charset="-122"/>
              </a:rPr>
              <a:t>The cyanobacteria have typical prokaryotic cell structures and a normal gram-negative cell wall. 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FFFF00"/>
                </a:solidFill>
                <a:ea typeface="SimSun" pitchFamily="2" charset="-122"/>
              </a:rPr>
              <a:t>They range in diameter from about 1 – 10 </a:t>
            </a:r>
            <a:r>
              <a:rPr kumimoji="1" lang="en-US" altLang="zh-CN" sz="2800" b="1">
                <a:solidFill>
                  <a:srgbClr val="FFFF00"/>
                </a:solidFill>
                <a:ea typeface="SimSun" pitchFamily="2" charset="-122"/>
                <a:cs typeface="Times New Roman" pitchFamily="18" charset="0"/>
              </a:rPr>
              <a:t>µ</a:t>
            </a:r>
            <a:r>
              <a:rPr kumimoji="1" lang="en-US" altLang="zh-CN" sz="2800" b="1">
                <a:solidFill>
                  <a:srgbClr val="FFFF00"/>
                </a:solidFill>
                <a:ea typeface="SimSun" pitchFamily="2" charset="-122"/>
              </a:rPr>
              <a:t>m and may be unicellular or form filaments. 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FFFF00"/>
                </a:solidFill>
                <a:ea typeface="SimSun" pitchFamily="2" charset="-122"/>
              </a:rPr>
              <a:t>They  have chlorophyll  and carry out oxygen-producing photosynthesis, much as plants and the eukaryotic algae do. </a:t>
            </a:r>
          </a:p>
        </p:txBody>
      </p:sp>
      <p:pic>
        <p:nvPicPr>
          <p:cNvPr id="18436" name="Picture 4" descr="unicellular cyanobacte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800600"/>
            <a:ext cx="30638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84150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800600"/>
            <a:ext cx="3200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8BCF4-EAF1-4A7B-B71A-464AD59BA8D4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CCFF"/>
                </a:solidFill>
              </a:rPr>
              <a:t>Classification Methods: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90700"/>
            <a:ext cx="9601200" cy="50673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smtClean="0">
                <a:solidFill>
                  <a:srgbClr val="FFFF00"/>
                </a:solidFill>
              </a:rPr>
              <a:t>Dichotomous keys</a:t>
            </a:r>
          </a:p>
          <a:p>
            <a:pPr lvl="1" eaLnBrk="1" hangingPunct="1">
              <a:defRPr/>
            </a:pPr>
            <a:r>
              <a:rPr lang="en-US" sz="4200" b="1" smtClean="0">
                <a:solidFill>
                  <a:srgbClr val="FFFF00"/>
                </a:solidFill>
              </a:rPr>
              <a:t>Widely used, based upon questions each of which has two possible answers, eventually get to identification</a:t>
            </a:r>
          </a:p>
          <a:p>
            <a:pPr eaLnBrk="1" hangingPunct="1">
              <a:defRPr/>
            </a:pPr>
            <a:r>
              <a:rPr lang="en-US" sz="4400" b="1" smtClean="0">
                <a:solidFill>
                  <a:srgbClr val="0066FF"/>
                </a:solidFill>
              </a:rPr>
              <a:t>Cladograms are used to show degrees of evolutionary relationship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51DB4-A490-4329-B1A5-2293528F9FBE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ar-IQ" smtClean="0"/>
          </a:p>
        </p:txBody>
      </p:sp>
      <p:pic>
        <p:nvPicPr>
          <p:cNvPr id="21507" name="Picture 2" descr="نتيجة بحث الصور عن ‪dichotomous key of staphylococcus‬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87630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51DB4-A490-4329-B1A5-2293528F9FBE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3048000"/>
            <a:ext cx="8534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 smtClean="0"/>
              <a:t>Cladogram</a:t>
            </a:r>
            <a:r>
              <a:rPr lang="en-US" sz="2400" smtClean="0"/>
              <a:t>:         numerical </a:t>
            </a:r>
            <a:r>
              <a:rPr lang="en-US" sz="2400" dirty="0" err="1" smtClean="0"/>
              <a:t>taxonomr</a:t>
            </a:r>
            <a:endParaRPr lang="ar-IQ" sz="2400" dirty="0" smtClean="0"/>
          </a:p>
        </p:txBody>
      </p:sp>
      <p:sp>
        <p:nvSpPr>
          <p:cNvPr id="22531" name="AutoShape 2" descr="نتيجة بحث الصور عن ‪numerical taxonomy‬‏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417638"/>
            <a:ext cx="4381500" cy="295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22532" name="AutoShape 4" descr="نتيجة بحث الصور عن ‪numerical taxonomy‬‏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66800" y="457200"/>
            <a:ext cx="43815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IQ"/>
          </a:p>
        </p:txBody>
      </p:sp>
      <p:pic>
        <p:nvPicPr>
          <p:cNvPr id="22533" name="Picture 6" descr="نتيجة بحث الصور عن ‪numerical taxonomy‬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صورة ذات صلة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8075"/>
            <a:ext cx="91440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51DB4-A490-4329-B1A5-2293528F9FBE}" type="slidenum">
              <a:rPr lang="ar-SA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8302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/>
              <a:t>TAXONOMY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Initial identification of microorganisms results in their classification</a:t>
            </a:r>
          </a:p>
          <a:p>
            <a:pPr lvl="1" eaLnBrk="1" hangingPunct="1">
              <a:defRPr/>
            </a:pPr>
            <a:r>
              <a:rPr lang="en-US" smtClean="0"/>
              <a:t>Based on evolutionary relationships</a:t>
            </a:r>
          </a:p>
          <a:p>
            <a:pPr eaLnBrk="1" hangingPunct="1">
              <a:defRPr/>
            </a:pPr>
            <a:r>
              <a:rPr lang="en-US" smtClean="0"/>
              <a:t>Identification of microorganisms in particular environments remains important</a:t>
            </a:r>
          </a:p>
          <a:p>
            <a:pPr lvl="1" eaLnBrk="1" hangingPunct="1">
              <a:defRPr/>
            </a:pPr>
            <a:r>
              <a:rPr lang="en-US" smtClean="0"/>
              <a:t>e.g., Microbial contaminants can spoil food</a:t>
            </a:r>
          </a:p>
          <a:p>
            <a:pPr lvl="1" eaLnBrk="1" hangingPunct="1">
              <a:defRPr/>
            </a:pPr>
            <a:r>
              <a:rPr lang="en-US" smtClean="0"/>
              <a:t>e.g., Identification of microbes present in a clinical patient is important in determining treatment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A82AF-FAC9-4F35-B664-DD9AE69D5A8B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66CCFF"/>
                </a:solidFill>
              </a:rPr>
              <a:t>PROKARYOTE IDENTIFICATION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solidFill>
                  <a:srgbClr val="66CCFF"/>
                </a:solidFill>
              </a:rPr>
              <a:t>Various techniques are employed to characterize and identify microorganisms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smtClean="0">
                <a:solidFill>
                  <a:srgbClr val="FFFF00"/>
                </a:solidFill>
              </a:rPr>
              <a:t>Phenotypic characteristics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1" smtClean="0">
                <a:solidFill>
                  <a:srgbClr val="FFFF00"/>
                </a:solidFill>
              </a:rPr>
              <a:t>Microscopic morphology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1" smtClean="0">
                <a:solidFill>
                  <a:srgbClr val="FFFF00"/>
                </a:solidFill>
              </a:rPr>
              <a:t>Metabolic differences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1" smtClean="0">
                <a:solidFill>
                  <a:srgbClr val="FFFF00"/>
                </a:solidFill>
              </a:rPr>
              <a:t>Serology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1" smtClean="0">
                <a:solidFill>
                  <a:srgbClr val="FFFF00"/>
                </a:solidFill>
              </a:rPr>
              <a:t>Fatty acid analysis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smtClean="0">
                <a:solidFill>
                  <a:srgbClr val="00FF00"/>
                </a:solidFill>
              </a:rPr>
              <a:t>Genotypic characteristics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1" smtClean="0">
                <a:solidFill>
                  <a:srgbClr val="00FF00"/>
                </a:solidFill>
              </a:rPr>
              <a:t>Nucleic acid probes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1" smtClean="0">
                <a:solidFill>
                  <a:srgbClr val="00FF00"/>
                </a:solidFill>
              </a:rPr>
              <a:t>DNA amplification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rgbClr val="00FF00"/>
                </a:solidFill>
              </a:rPr>
              <a:t>rRNA sequencing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A82AF-FAC9-4F35-B664-DD9AE69D5A8B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Objectives of the lecture</a:t>
            </a:r>
            <a:endParaRPr lang="ar-IQ" sz="4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1-definition</a:t>
            </a:r>
          </a:p>
          <a:p>
            <a:r>
              <a:rPr lang="en-US" dirty="0" smtClean="0"/>
              <a:t>2-taxonomic </a:t>
            </a:r>
            <a:r>
              <a:rPr lang="en-US" dirty="0" err="1" smtClean="0"/>
              <a:t>medels</a:t>
            </a:r>
            <a:endParaRPr lang="en-US" dirty="0" smtClean="0"/>
          </a:p>
          <a:p>
            <a:r>
              <a:rPr lang="en-US" dirty="0" smtClean="0"/>
              <a:t>3- grouping of bacteria</a:t>
            </a:r>
          </a:p>
          <a:p>
            <a:r>
              <a:rPr lang="en-US" dirty="0" smtClean="0"/>
              <a:t>4- classification systems</a:t>
            </a:r>
          </a:p>
          <a:p>
            <a:r>
              <a:rPr lang="en-US" dirty="0" smtClean="0"/>
              <a:t>5- </a:t>
            </a:r>
            <a:r>
              <a:rPr lang="en-US" smtClean="0"/>
              <a:t>taxonomy techniques</a:t>
            </a:r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66800"/>
          </a:xfrm>
        </p:spPr>
        <p:txBody>
          <a:bodyPr/>
          <a:lstStyle/>
          <a:p>
            <a:pPr>
              <a:defRPr/>
            </a:pPr>
            <a:endParaRPr lang="en-US" sz="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ar-IQ" dirty="0"/>
          </a:p>
        </p:txBody>
      </p:sp>
      <p:pic>
        <p:nvPicPr>
          <p:cNvPr id="4100" name="Picture 2" descr="Alternative&#10;        Classifi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A82AF-FAC9-4F35-B664-DD9AE69D5A8B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The Three Domains</a:t>
            </a:r>
            <a:endParaRPr lang="en-US" smtClean="0"/>
          </a:p>
        </p:txBody>
      </p:sp>
      <p:pic>
        <p:nvPicPr>
          <p:cNvPr id="253955" name="Picture 3" descr="10-01_Three-domain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192213"/>
            <a:ext cx="8534400" cy="5570537"/>
          </a:xfr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A82AF-FAC9-4F35-B664-DD9AE69D5A8B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ar-IQ"/>
          </a:p>
        </p:txBody>
      </p:sp>
      <p:pic>
        <p:nvPicPr>
          <p:cNvPr id="6148" name="Picture 4" descr="نتيجة بحث الصور عن ‪prokaryotes and eukaryotes‬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1438"/>
            <a:ext cx="8458200" cy="663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A82AF-FAC9-4F35-B664-DD9AE69D5A8B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8302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/>
              <a:t>TAXONOMY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FFFF00"/>
                </a:solidFill>
              </a:rPr>
              <a:t>The study and grouping of organisms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800" b="1" smtClean="0">
                <a:solidFill>
                  <a:srgbClr val="0066FF"/>
                </a:solidFill>
              </a:rPr>
              <a:t>Numerical taxonomy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800" b="1" smtClean="0">
                <a:solidFill>
                  <a:srgbClr val="0066FF"/>
                </a:solidFill>
              </a:rPr>
              <a:t>Phylogenetic taxonomy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FFFF00"/>
                </a:solidFill>
              </a:rPr>
              <a:t>Three separte but interrelated areas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b="1" smtClean="0">
                <a:solidFill>
                  <a:srgbClr val="66CCFF"/>
                </a:solidFill>
              </a:rPr>
              <a:t>Identification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b="1" smtClean="0">
                <a:solidFill>
                  <a:srgbClr val="66CCFF"/>
                </a:solidFill>
              </a:rPr>
              <a:t>Process of characterizing organisms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b="1" smtClean="0">
                <a:solidFill>
                  <a:srgbClr val="00FF00"/>
                </a:solidFill>
              </a:rPr>
              <a:t>Classification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b="1" smtClean="0">
                <a:solidFill>
                  <a:srgbClr val="00FF00"/>
                </a:solidFill>
              </a:rPr>
              <a:t>Arrangement of organisms into groups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b="1" smtClean="0">
                <a:solidFill>
                  <a:srgbClr val="FFCCFF"/>
                </a:solidFill>
              </a:rPr>
              <a:t>Nomenclature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b="1" smtClean="0">
                <a:solidFill>
                  <a:srgbClr val="FFCCFF"/>
                </a:solidFill>
              </a:rPr>
              <a:t>Assignment of a specific name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A82AF-FAC9-4F35-B664-DD9AE69D5A8B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lassification of bacte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5943600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81000" y="4495800"/>
            <a:ext cx="8153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1" lang="en-US" altLang="zh-CN" b="1">
                <a:solidFill>
                  <a:srgbClr val="FFFF00"/>
                </a:solidFill>
                <a:ea typeface="SimSun" pitchFamily="2" charset="-122"/>
              </a:rPr>
              <a:t>The taxonomic classification scheme for bacteria may be found in </a:t>
            </a:r>
            <a:r>
              <a:rPr kumimoji="1" lang="en-US" altLang="zh-CN" b="1" i="1">
                <a:solidFill>
                  <a:srgbClr val="00FF00"/>
                </a:solidFill>
                <a:ea typeface="SimSun" pitchFamily="2" charset="-122"/>
              </a:rPr>
              <a:t>Bergey's Manual of Systematic Bacteriology</a:t>
            </a:r>
            <a:r>
              <a:rPr kumimoji="1" lang="en-US" altLang="zh-CN" b="1" i="1">
                <a:solidFill>
                  <a:srgbClr val="FFFF00"/>
                </a:solidFill>
                <a:ea typeface="SimSun" pitchFamily="2" charset="-122"/>
              </a:rPr>
              <a:t>.  In</a:t>
            </a:r>
            <a:r>
              <a:rPr kumimoji="1" lang="en-US" altLang="zh-CN" b="1">
                <a:solidFill>
                  <a:srgbClr val="FFFF00"/>
                </a:solidFill>
                <a:ea typeface="SimSun" pitchFamily="2" charset="-122"/>
              </a:rPr>
              <a:t> </a:t>
            </a:r>
            <a:r>
              <a:rPr kumimoji="1" lang="en-US" altLang="zh-CN" b="1" i="1">
                <a:solidFill>
                  <a:srgbClr val="FFFF00"/>
                </a:solidFill>
                <a:ea typeface="SimSun" pitchFamily="2" charset="-122"/>
              </a:rPr>
              <a:t>Bergey's Manual, </a:t>
            </a:r>
            <a:r>
              <a:rPr kumimoji="1" lang="en-US" altLang="zh-CN" b="1">
                <a:solidFill>
                  <a:srgbClr val="FFFF00"/>
                </a:solidFill>
                <a:ea typeface="SimSun" pitchFamily="2" charset="-122"/>
              </a:rPr>
              <a:t>bacteria are divided into four divisions.  Three divisions consist of eubacterial cells, and the fourth division consists of the archaeobacteria.  Each division is divided into classes</a:t>
            </a:r>
            <a:r>
              <a:rPr kumimoji="1" lang="en-US" altLang="zh-CN">
                <a:ea typeface="SimSun" pitchFamily="2" charset="-122"/>
              </a:rPr>
              <a:t>;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8BCF4-EAF1-4A7B-B71A-464AD59BA8D4}" type="slidenum">
              <a:rPr lang="ar-SA" sz="2800" smtClean="0"/>
              <a:pPr>
                <a:defRPr/>
              </a:pPr>
              <a:t>7</a:t>
            </a:fld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3400" y="2438400"/>
            <a:ext cx="81534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</a:pPr>
            <a:r>
              <a:rPr kumimoji="1" lang="en-US" altLang="zh-CN" sz="2800" b="1">
                <a:ea typeface="SimSun" pitchFamily="2" charset="-122"/>
              </a:rPr>
              <a:t>1. </a:t>
            </a:r>
            <a:r>
              <a:rPr kumimoji="1" lang="en-US" altLang="zh-CN" sz="2800" b="1">
                <a:solidFill>
                  <a:srgbClr val="FFFF00"/>
                </a:solidFill>
                <a:ea typeface="SimSun" pitchFamily="2" charset="-122"/>
              </a:rPr>
              <a:t>The methanogens, strict anaerobes that produce methane (CH</a:t>
            </a:r>
            <a:r>
              <a:rPr kumimoji="1" lang="en-US" altLang="zh-CN" sz="2800" b="1" baseline="-12000">
                <a:solidFill>
                  <a:srgbClr val="FFFF00"/>
                </a:solidFill>
                <a:ea typeface="SimSun" pitchFamily="2" charset="-122"/>
              </a:rPr>
              <a:t>4</a:t>
            </a:r>
            <a:r>
              <a:rPr kumimoji="1" lang="en-US" altLang="zh-CN" sz="2800" b="1">
                <a:solidFill>
                  <a:srgbClr val="FFFF00"/>
                </a:solidFill>
                <a:ea typeface="SimSun" pitchFamily="2" charset="-122"/>
              </a:rPr>
              <a:t>) from carbon dioxide and hydrogen.ex: </a:t>
            </a:r>
            <a:r>
              <a:rPr kumimoji="1" lang="en-US" altLang="zh-CN" sz="2800" b="1" i="1">
                <a:solidFill>
                  <a:srgbClr val="FFFF00"/>
                </a:solidFill>
                <a:ea typeface="SimSun" pitchFamily="2" charset="-122"/>
              </a:rPr>
              <a:t>Methanococcus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 startAt="2"/>
            </a:pPr>
            <a:r>
              <a:rPr kumimoji="1" lang="en-US" altLang="zh-CN" sz="2800" b="1">
                <a:solidFill>
                  <a:srgbClr val="00FF00"/>
                </a:solidFill>
                <a:ea typeface="SimSun" pitchFamily="2" charset="-122"/>
              </a:rPr>
              <a:t>Extreme halophiles, which require high concentrations of salt for survival.                        ex: </a:t>
            </a:r>
            <a:r>
              <a:rPr kumimoji="1" lang="en-US" altLang="zh-CN" sz="2800" b="1" i="1">
                <a:solidFill>
                  <a:srgbClr val="00FF00"/>
                </a:solidFill>
                <a:ea typeface="SimSun" pitchFamily="2" charset="-122"/>
              </a:rPr>
              <a:t>Halococcus &amp; Halobacterium</a:t>
            </a:r>
          </a:p>
          <a:p>
            <a:pPr marL="457200" indent="-457200" algn="just">
              <a:spcBef>
                <a:spcPct val="50000"/>
              </a:spcBef>
            </a:pPr>
            <a:r>
              <a:rPr kumimoji="1" lang="en-US" altLang="zh-CN" sz="2800" b="1">
                <a:solidFill>
                  <a:srgbClr val="FF3300"/>
                </a:solidFill>
                <a:ea typeface="SimSun" pitchFamily="2" charset="-122"/>
              </a:rPr>
              <a:t>3.	Thermoacidophiles, which normally grow in hot, acidic environments. EX : </a:t>
            </a:r>
            <a:r>
              <a:rPr kumimoji="1" lang="en-US" altLang="zh-CN" sz="2800" b="1" i="1">
                <a:solidFill>
                  <a:srgbClr val="FF3300"/>
                </a:solidFill>
                <a:ea typeface="SimSun" pitchFamily="2" charset="-122"/>
              </a:rPr>
              <a:t>Thremus aquatiqus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762000" y="0"/>
            <a:ext cx="73914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5400" b="1">
                <a:solidFill>
                  <a:srgbClr val="FF9933"/>
                </a:solidFill>
                <a:ea typeface="SimSun" pitchFamily="2" charset="-122"/>
              </a:rPr>
              <a:t>Archaebacteria </a:t>
            </a:r>
          </a:p>
          <a:p>
            <a:pPr>
              <a:spcBef>
                <a:spcPct val="50000"/>
              </a:spcBef>
            </a:pPr>
            <a:r>
              <a:rPr kumimoji="1" lang="en-US" altLang="zh-CN" sz="3600" b="1">
                <a:solidFill>
                  <a:srgbClr val="66CCFF"/>
                </a:solidFill>
                <a:ea typeface="SimSun" pitchFamily="2" charset="-122"/>
              </a:rPr>
              <a:t>include three groups: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8BCF4-EAF1-4A7B-B71A-464AD59BA8D4}" type="slidenum">
              <a:rPr lang="ar-SA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14400" y="0"/>
            <a:ext cx="6553200" cy="10064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>
                <a:solidFill>
                  <a:srgbClr val="FF9933"/>
                </a:solidFill>
                <a:ea typeface="SimSun" pitchFamily="2" charset="-122"/>
              </a:rPr>
              <a:t>     </a:t>
            </a:r>
            <a:r>
              <a:rPr kumimoji="1" lang="en-US" altLang="zh-CN" sz="6000" b="1">
                <a:solidFill>
                  <a:srgbClr val="FF9933"/>
                </a:solidFill>
                <a:ea typeface="SimSun" pitchFamily="2" charset="-122"/>
              </a:rPr>
              <a:t>Actinomycetes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1534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1" lang="en-US" altLang="zh-CN" sz="2800" b="1">
                <a:solidFill>
                  <a:srgbClr val="FFFF00"/>
                </a:solidFill>
                <a:ea typeface="SimSun" pitchFamily="2" charset="-122"/>
              </a:rPr>
              <a:t>Actinomycetes are filamentous bacteria. Their morphology resembles that of the filamentous fungi; however, the filaments of actinomycetes consist of procaryotic cells.  Some actinomycetes resemble molds by forming externally carried asexual spores for reproduction.</a:t>
            </a:r>
          </a:p>
          <a:p>
            <a:pPr algn="just">
              <a:spcBef>
                <a:spcPct val="50000"/>
              </a:spcBef>
            </a:pPr>
            <a:endParaRPr kumimoji="1" lang="en-US" altLang="zh-CN" sz="2800" b="1">
              <a:solidFill>
                <a:srgbClr val="FFFF00"/>
              </a:solidFill>
              <a:ea typeface="SimSun" pitchFamily="2" charset="-122"/>
            </a:endParaRPr>
          </a:p>
          <a:p>
            <a:pPr>
              <a:spcBef>
                <a:spcPct val="50000"/>
              </a:spcBef>
            </a:pPr>
            <a:endParaRPr kumimoji="1" lang="en-US" altLang="zh-CN" sz="2800">
              <a:ea typeface="SimSun" pitchFamily="2" charset="-122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28600" y="3810000"/>
            <a:ext cx="8153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b="1">
                <a:ea typeface="SimSun" pitchFamily="2" charset="-122"/>
              </a:rPr>
              <a:t>      </a:t>
            </a:r>
            <a:r>
              <a:rPr kumimoji="1" lang="en-US" altLang="zh-CN" b="1">
                <a:solidFill>
                  <a:srgbClr val="66FF33"/>
                </a:solidFill>
                <a:ea typeface="SimSun" pitchFamily="2" charset="-122"/>
              </a:rPr>
              <a:t>Filamentous, High G + C content, Gram-positive</a:t>
            </a:r>
          </a:p>
          <a:p>
            <a:pPr>
              <a:spcBef>
                <a:spcPct val="50000"/>
              </a:spcBef>
            </a:pPr>
            <a:r>
              <a:rPr kumimoji="1" lang="en-US" altLang="zh-CN" b="1">
                <a:solidFill>
                  <a:srgbClr val="66FF33"/>
                </a:solidFill>
                <a:ea typeface="SimSun" pitchFamily="2" charset="-122"/>
              </a:rPr>
              <a:t>                                 (63 – 78% GC)</a:t>
            </a:r>
          </a:p>
        </p:txBody>
      </p:sp>
      <p:pic>
        <p:nvPicPr>
          <p:cNvPr id="265221" name="Picture 5" descr="放线菌的形态2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0"/>
            <a:ext cx="396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5222" name="Picture 6" descr="放线菌的形态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349875"/>
            <a:ext cx="4572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8BCF4-EAF1-4A7B-B71A-464AD59BA8D4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65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5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ctal 1">
  <a:themeElements>
    <a:clrScheme name="Fractal 1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Fractal 1">
      <a:majorFont>
        <a:latin typeface="Copperplate Gothic Bold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ractal 1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ctal 1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ctal 1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ctal 1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ctal 1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Fractal 1</Template>
  <TotalTime>961</TotalTime>
  <Words>405</Words>
  <Application>Microsoft Office PowerPoint</Application>
  <PresentationFormat>عرض على الشاشة (3:4)‏</PresentationFormat>
  <Paragraphs>78</Paragraphs>
  <Slides>15</Slides>
  <Notes>4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Fractal 1</vt:lpstr>
      <vt:lpstr>Classification of  bacteria</vt:lpstr>
      <vt:lpstr>Objectives of the lecture</vt:lpstr>
      <vt:lpstr>الشريحة 3</vt:lpstr>
      <vt:lpstr>The Three Domains</vt:lpstr>
      <vt:lpstr>الشريحة 5</vt:lpstr>
      <vt:lpstr>TAXONOMY</vt:lpstr>
      <vt:lpstr>الشريحة 7</vt:lpstr>
      <vt:lpstr>الشريحة 8</vt:lpstr>
      <vt:lpstr>الشريحة 9</vt:lpstr>
      <vt:lpstr>الشريحة 10</vt:lpstr>
      <vt:lpstr>Classification Methods:</vt:lpstr>
      <vt:lpstr>الشريحة 12</vt:lpstr>
      <vt:lpstr>Cladogram:         numerical taxonomr</vt:lpstr>
      <vt:lpstr>TAXONOMY</vt:lpstr>
      <vt:lpstr>PROKARYOTE IDENTIFICATION</vt:lpstr>
    </vt:vector>
  </TitlesOfParts>
  <Company>Self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Robert Iwan</dc:creator>
  <cp:lastModifiedBy>alnfoth</cp:lastModifiedBy>
  <cp:revision>195</cp:revision>
  <cp:lastPrinted>1601-01-01T00:00:00Z</cp:lastPrinted>
  <dcterms:created xsi:type="dcterms:W3CDTF">2006-01-08T23:02:33Z</dcterms:created>
  <dcterms:modified xsi:type="dcterms:W3CDTF">2017-10-02T07:48:56Z</dcterms:modified>
</cp:coreProperties>
</file>